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69" r:id="rId6"/>
    <p:sldId id="270" r:id="rId7"/>
    <p:sldId id="274" r:id="rId8"/>
    <p:sldId id="275" r:id="rId9"/>
    <p:sldId id="272" r:id="rId10"/>
    <p:sldId id="271" r:id="rId11"/>
    <p:sldId id="273" r:id="rId12"/>
    <p:sldId id="283" r:id="rId13"/>
    <p:sldId id="284" r:id="rId14"/>
    <p:sldId id="285" r:id="rId15"/>
    <p:sldId id="267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236B0A-EC6C-40F9-9040-7FF81EE11FB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0EA70B-CC95-4898-A42E-E78D04EFA5F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Simple steps to get student engagement when teaching climate change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706" y="4038600"/>
            <a:ext cx="7854696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Ana Mesquita Emlinger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PhD Candidate – Online Instructor UMASS Amherst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1" y="381000"/>
            <a:ext cx="3108189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2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-27709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/>
              <a:t>3. Seven 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6</a:t>
            </a:r>
            <a:r>
              <a:rPr lang="en-US" sz="4000" dirty="0" smtClean="0">
                <a:solidFill>
                  <a:srgbClr val="FFFF00"/>
                </a:solidFill>
              </a:rPr>
              <a:t>. Distribution of deadlines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882900"/>
            <a:ext cx="70135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69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/>
              <a:t>3. </a:t>
            </a:r>
            <a:r>
              <a:rPr lang="en-US" sz="3200" dirty="0" smtClean="0"/>
              <a:t>Six </a:t>
            </a:r>
            <a:r>
              <a:rPr lang="en-US" sz="3200" dirty="0"/>
              <a:t>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>
                <a:solidFill>
                  <a:srgbClr val="FFFF00"/>
                </a:solidFill>
              </a:rPr>
              <a:t>7. Take them out of their “Comfort zone”</a:t>
            </a:r>
            <a:r>
              <a:rPr lang="en-US" sz="3600" dirty="0">
                <a:solidFill>
                  <a:schemeClr val="accent6"/>
                </a:solidFill>
              </a:rPr>
              <a:t/>
            </a:r>
            <a:br>
              <a:rPr lang="en-US" sz="3600" dirty="0">
                <a:solidFill>
                  <a:schemeClr val="accent6"/>
                </a:solidFill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670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 smtClean="0">
                <a:solidFill>
                  <a:schemeClr val="bg2"/>
                </a:solidFill>
              </a:rPr>
              <a:t>“The world is full of magic things waiting patiently for our senses to sharpen” </a:t>
            </a:r>
            <a:r>
              <a:rPr lang="en-US" sz="2000" i="1" dirty="0" smtClean="0">
                <a:solidFill>
                  <a:schemeClr val="bg2"/>
                </a:solidFill>
              </a:rPr>
              <a:t>John Keats</a:t>
            </a:r>
            <a:endParaRPr lang="en-US" sz="2400" i="1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Propose an exercise that will challenge them: I use weekly analysis of </a:t>
            </a:r>
            <a:r>
              <a:rPr lang="en-US" sz="2400" u="sng" dirty="0" smtClean="0">
                <a:solidFill>
                  <a:schemeClr val="bg1"/>
                </a:solidFill>
              </a:rPr>
              <a:t>the same </a:t>
            </a:r>
            <a:r>
              <a:rPr lang="en-US" sz="2400" dirty="0" smtClean="0">
                <a:solidFill>
                  <a:schemeClr val="bg1"/>
                </a:solidFill>
              </a:rPr>
              <a:t>pieces of art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Private reflection for 5 weeks + open discussion in the last week of the course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Example:  Under Observation exercise</a:t>
            </a:r>
            <a:endParaRPr lang="en-US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6927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503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6927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5160" r="7063" b="6704"/>
          <a:stretch/>
        </p:blipFill>
        <p:spPr>
          <a:xfrm>
            <a:off x="246116" y="333297"/>
            <a:ext cx="8593084" cy="62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6927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5364" r="8291" b="7337"/>
          <a:stretch/>
        </p:blipFill>
        <p:spPr>
          <a:xfrm rot="5400000">
            <a:off x="1047368" y="971170"/>
            <a:ext cx="6824331" cy="49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59089"/>
              </p:ext>
            </p:extLst>
          </p:nvPr>
        </p:nvGraphicFramePr>
        <p:xfrm>
          <a:off x="2057400" y="838200"/>
          <a:ext cx="4693146" cy="42062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1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68234"/>
              </p:ext>
            </p:extLst>
          </p:nvPr>
        </p:nvGraphicFramePr>
        <p:xfrm>
          <a:off x="2057400" y="838200"/>
          <a:ext cx="4693146" cy="4328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59243"/>
              </p:ext>
            </p:extLst>
          </p:nvPr>
        </p:nvGraphicFramePr>
        <p:xfrm>
          <a:off x="2057400" y="838200"/>
          <a:ext cx="4693146" cy="4328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94926"/>
              </p:ext>
            </p:extLst>
          </p:nvPr>
        </p:nvGraphicFramePr>
        <p:xfrm>
          <a:off x="2057400" y="838200"/>
          <a:ext cx="4693146" cy="4328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12728"/>
              </p:ext>
            </p:extLst>
          </p:nvPr>
        </p:nvGraphicFramePr>
        <p:xfrm>
          <a:off x="2057400" y="838200"/>
          <a:ext cx="4693146" cy="42976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4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3400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3400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048000"/>
            <a:ext cx="6248400" cy="220633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1. Personal introduction</a:t>
            </a:r>
            <a:br>
              <a:rPr lang="en-US" sz="4000" dirty="0" smtClean="0"/>
            </a:br>
            <a:r>
              <a:rPr lang="en-US" sz="4000" dirty="0" smtClean="0"/>
              <a:t>2. Significance of the subject</a:t>
            </a:r>
            <a:br>
              <a:rPr lang="en-US" sz="4000" dirty="0" smtClean="0"/>
            </a:br>
            <a:r>
              <a:rPr lang="en-US" sz="4000" dirty="0" smtClean="0"/>
              <a:t>3. Seven easy steps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5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33265"/>
              </p:ext>
            </p:extLst>
          </p:nvPr>
        </p:nvGraphicFramePr>
        <p:xfrm>
          <a:off x="2057400" y="838200"/>
          <a:ext cx="4693146" cy="4328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18716"/>
              </p:ext>
            </p:extLst>
          </p:nvPr>
        </p:nvGraphicFramePr>
        <p:xfrm>
          <a:off x="2057400" y="838200"/>
          <a:ext cx="4693146" cy="4328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  <a:endParaRPr lang="en-US" sz="280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06441"/>
              </p:ext>
            </p:extLst>
          </p:nvPr>
        </p:nvGraphicFramePr>
        <p:xfrm>
          <a:off x="2057400" y="838200"/>
          <a:ext cx="4693146" cy="42824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62636"/>
                <a:gridCol w="3930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Summary of the 7 Steps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Active learning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 work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Variety of resources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Recent news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Deadlines</a:t>
                      </a:r>
                      <a:endParaRPr lang="en-US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33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 of comfort zone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38413" y="0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6248400" cy="220633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/>
              <a:t>T</a:t>
            </a:r>
            <a:r>
              <a:rPr lang="en-US" sz="5400" dirty="0" smtClean="0"/>
              <a:t>hank you!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8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-69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620000" cy="67887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1. Personal Introduction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05000"/>
            <a:ext cx="7239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Architecture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Urbanism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Teaching experience</a:t>
            </a:r>
          </a:p>
          <a:p>
            <a:pPr lvl="2"/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Traditional (11 years in Brazil)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Online (2 years in USA) – 2015 will be the 3</a:t>
            </a:r>
            <a:r>
              <a:rPr lang="en-US" sz="2400" baseline="30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rd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PhD Candidate at UMASS Amherst </a:t>
            </a:r>
          </a:p>
          <a:p>
            <a:r>
              <a:rPr lang="en-US" sz="2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- </a:t>
            </a:r>
            <a:r>
              <a:rPr lang="en-US" sz="2200" i="1" u="sng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Dissertation</a:t>
            </a:r>
            <a:r>
              <a:rPr lang="en-US" sz="2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Status of efforts and local </a:t>
            </a:r>
            <a:r>
              <a:rPr lang="en-US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preparedness </a:t>
            </a:r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for climate change adaptation in </a:t>
            </a:r>
            <a:r>
              <a:rPr lang="en-US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small </a:t>
            </a:r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coastal </a:t>
            </a:r>
            <a:r>
              <a:rPr lang="en-US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communities of New England</a:t>
            </a:r>
          </a:p>
          <a:p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    (</a:t>
            </a:r>
            <a:r>
              <a:rPr lang="en-US" sz="2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Advisor: </a:t>
            </a:r>
            <a:r>
              <a:rPr lang="en-US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Elisabeth Hamin)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-69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620000" cy="67887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/>
              <a:t>2</a:t>
            </a:r>
            <a:r>
              <a:rPr lang="en-US" sz="4000" dirty="0" smtClean="0"/>
              <a:t>. Significance of the subject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828800"/>
            <a:ext cx="701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Research has demonstrated that engaging students in the learning </a:t>
            </a:r>
            <a:r>
              <a:rPr lang="en-US" sz="2400" dirty="0" smtClean="0">
                <a:solidFill>
                  <a:schemeClr val="bg1"/>
                </a:solidFill>
              </a:rPr>
              <a:t>process: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en-US" sz="2400" u="sng" dirty="0" smtClean="0">
                <a:solidFill>
                  <a:schemeClr val="bg1"/>
                </a:solidFill>
              </a:rPr>
              <a:t>ncreases </a:t>
            </a:r>
            <a:r>
              <a:rPr lang="en-US" sz="2400" u="sng" dirty="0">
                <a:solidFill>
                  <a:schemeClr val="bg1"/>
                </a:solidFill>
              </a:rPr>
              <a:t>their attention and </a:t>
            </a:r>
            <a:r>
              <a:rPr lang="en-US" sz="2400" u="sng" dirty="0" smtClean="0">
                <a:solidFill>
                  <a:schemeClr val="bg1"/>
                </a:solidFill>
              </a:rPr>
              <a:t>focus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Motivates </a:t>
            </a:r>
            <a:r>
              <a:rPr lang="en-US" sz="2400" dirty="0">
                <a:solidFill>
                  <a:schemeClr val="bg1"/>
                </a:solidFill>
              </a:rPr>
              <a:t>them to practice </a:t>
            </a:r>
            <a:r>
              <a:rPr lang="en-US" sz="2400" u="sng" dirty="0">
                <a:solidFill>
                  <a:schemeClr val="bg1"/>
                </a:solidFill>
              </a:rPr>
              <a:t>higher-level critical thinking</a:t>
            </a:r>
            <a:r>
              <a:rPr lang="en-US" sz="2400" dirty="0">
                <a:solidFill>
                  <a:schemeClr val="bg1"/>
                </a:solidFill>
              </a:rPr>
              <a:t> skills, and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Promotes </a:t>
            </a:r>
            <a:r>
              <a:rPr lang="en-US" sz="2400" u="sng" dirty="0">
                <a:solidFill>
                  <a:schemeClr val="bg1"/>
                </a:solidFill>
              </a:rPr>
              <a:t>meaningful learning experiences</a:t>
            </a:r>
            <a:r>
              <a:rPr lang="en-US" sz="2400" u="sng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(Center for Teaching and Learning, University of</a:t>
            </a:r>
          </a:p>
          <a:p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                          Washington)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-69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 smtClean="0"/>
              <a:t>3. Seven 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1. </a:t>
            </a:r>
            <a:r>
              <a:rPr lang="en-US" sz="4000" dirty="0" smtClean="0">
                <a:solidFill>
                  <a:srgbClr val="FFFF00"/>
                </a:solidFill>
              </a:rPr>
              <a:t>Promote Active Learning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670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Active </a:t>
            </a:r>
            <a:r>
              <a:rPr lang="en-US" sz="2400" dirty="0">
                <a:solidFill>
                  <a:schemeClr val="bg1"/>
                </a:solidFill>
              </a:rPr>
              <a:t>learning requires students to </a:t>
            </a:r>
            <a:r>
              <a:rPr lang="en-US" sz="2400" u="sng" dirty="0">
                <a:solidFill>
                  <a:schemeClr val="bg1"/>
                </a:solidFill>
              </a:rPr>
              <a:t>participate in class</a:t>
            </a:r>
            <a:r>
              <a:rPr lang="en-US" sz="2400" dirty="0">
                <a:solidFill>
                  <a:schemeClr val="bg1"/>
                </a:solidFill>
              </a:rPr>
              <a:t>, as opposed to sitting and listening </a:t>
            </a:r>
            <a:r>
              <a:rPr lang="en-US" sz="2400" dirty="0" smtClean="0">
                <a:solidFill>
                  <a:schemeClr val="bg1"/>
                </a:solidFill>
              </a:rPr>
              <a:t>quietly.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Use of </a:t>
            </a:r>
            <a:r>
              <a:rPr lang="en-US" sz="2400" u="sng" dirty="0" smtClean="0">
                <a:solidFill>
                  <a:schemeClr val="bg1"/>
                </a:solidFill>
              </a:rPr>
              <a:t>student-centered</a:t>
            </a:r>
            <a:r>
              <a:rPr lang="en-US" sz="2400" dirty="0" smtClean="0">
                <a:solidFill>
                  <a:schemeClr val="bg1"/>
                </a:solidFill>
              </a:rPr>
              <a:t> approach: increase </a:t>
            </a:r>
            <a:r>
              <a:rPr lang="en-US" sz="2400" dirty="0">
                <a:solidFill>
                  <a:schemeClr val="bg1"/>
                </a:solidFill>
              </a:rPr>
              <a:t>opportunities for student engagement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Example: Interview with planner</a:t>
            </a:r>
            <a:endParaRPr lang="en-US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831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/>
              <a:t>3. Seven 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rgbClr val="FFFF00"/>
                </a:solidFill>
              </a:rPr>
              <a:t>2. Group work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670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Use of </a:t>
            </a:r>
            <a:r>
              <a:rPr lang="en-US" sz="2400" u="sng" dirty="0" smtClean="0">
                <a:solidFill>
                  <a:schemeClr val="bg1"/>
                </a:solidFill>
              </a:rPr>
              <a:t>self-enrollment</a:t>
            </a:r>
            <a:r>
              <a:rPr lang="en-US" sz="2400" dirty="0" smtClean="0">
                <a:solidFill>
                  <a:schemeClr val="bg1"/>
                </a:solidFill>
              </a:rPr>
              <a:t> as preferable option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u="sng" dirty="0" smtClean="0">
                <a:solidFill>
                  <a:schemeClr val="bg1"/>
                </a:solidFill>
              </a:rPr>
              <a:t>Group work = Student Inclusive Strategy</a:t>
            </a:r>
          </a:p>
          <a:p>
            <a:endParaRPr lang="en-US" sz="2400" u="sng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Example:  Discuss/compare the interviews (intermediary tasks)</a:t>
            </a:r>
            <a:endParaRPr lang="en-US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-69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/>
              <a:t>3. Seven 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3</a:t>
            </a:r>
            <a:r>
              <a:rPr lang="en-US" sz="4000" dirty="0" smtClean="0">
                <a:solidFill>
                  <a:srgbClr val="FFFF00"/>
                </a:solidFill>
              </a:rPr>
              <a:t>. Consistency in weekly structure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51460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		1</a:t>
            </a:r>
            <a:r>
              <a:rPr lang="en-US" sz="2400" dirty="0">
                <a:solidFill>
                  <a:schemeClr val="bg1"/>
                </a:solidFill>
              </a:rPr>
              <a:t>. Video of the week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2</a:t>
            </a:r>
            <a:r>
              <a:rPr lang="en-US" sz="2400" dirty="0">
                <a:solidFill>
                  <a:schemeClr val="bg1"/>
                </a:solidFill>
              </a:rPr>
              <a:t>. Readings of the week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3</a:t>
            </a:r>
            <a:r>
              <a:rPr lang="en-US" sz="2400" dirty="0">
                <a:solidFill>
                  <a:schemeClr val="bg1"/>
                </a:solidFill>
              </a:rPr>
              <a:t>. Discussions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4</a:t>
            </a:r>
            <a:r>
              <a:rPr lang="en-US" sz="2400" dirty="0">
                <a:solidFill>
                  <a:schemeClr val="bg1"/>
                </a:solidFill>
              </a:rPr>
              <a:t>. Special Task of the week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5</a:t>
            </a:r>
            <a:r>
              <a:rPr lang="en-US" sz="2400" dirty="0">
                <a:solidFill>
                  <a:schemeClr val="bg1"/>
                </a:solidFill>
              </a:rPr>
              <a:t>. “Under Observation”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6</a:t>
            </a:r>
            <a:r>
              <a:rPr lang="en-US" sz="2400" dirty="0">
                <a:solidFill>
                  <a:schemeClr val="bg1"/>
                </a:solidFill>
              </a:rPr>
              <a:t>. Supplemental Material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The course structure will be the same as listed above. </a:t>
            </a:r>
            <a:r>
              <a:rPr lang="en-US" sz="2400" u="sng" dirty="0">
                <a:solidFill>
                  <a:schemeClr val="bg1"/>
                </a:solidFill>
              </a:rPr>
              <a:t>The content </a:t>
            </a:r>
            <a:r>
              <a:rPr lang="en-US" sz="2400" b="1" u="sng" dirty="0">
                <a:solidFill>
                  <a:schemeClr val="bg1"/>
                </a:solidFill>
              </a:rPr>
              <a:t>will vary</a:t>
            </a:r>
            <a:r>
              <a:rPr lang="en-US" sz="2400" u="sng" dirty="0">
                <a:solidFill>
                  <a:schemeClr val="bg1"/>
                </a:solidFill>
              </a:rPr>
              <a:t> each week.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-69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/>
              <a:t>3. Seven 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4</a:t>
            </a:r>
            <a:r>
              <a:rPr lang="en-US" sz="4000" dirty="0" smtClean="0">
                <a:solidFill>
                  <a:srgbClr val="FFFF00"/>
                </a:solidFill>
              </a:rPr>
              <a:t>. Plurality of </a:t>
            </a:r>
            <a:r>
              <a:rPr lang="en-US" sz="4000" dirty="0">
                <a:solidFill>
                  <a:srgbClr val="FFFF00"/>
                </a:solidFill>
              </a:rPr>
              <a:t>resources</a:t>
            </a:r>
            <a:br>
              <a:rPr lang="en-US" sz="4000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67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Different learners require different resources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Example:  Video, articles, interesting questions for discussions, group work, creative presentations…</a:t>
            </a:r>
            <a:endParaRPr lang="en-US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b="15579"/>
          <a:stretch/>
        </p:blipFill>
        <p:spPr>
          <a:xfrm>
            <a:off x="-186934" y="159327"/>
            <a:ext cx="9330934" cy="6851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/>
              <a:t>3. Seven Easy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5</a:t>
            </a:r>
            <a:r>
              <a:rPr lang="en-US" sz="4000" dirty="0" smtClean="0">
                <a:solidFill>
                  <a:srgbClr val="FFFF00"/>
                </a:solidFill>
              </a:rPr>
              <a:t>. </a:t>
            </a:r>
            <a:r>
              <a:rPr lang="en-US" sz="4000" dirty="0">
                <a:solidFill>
                  <a:srgbClr val="FFFF00"/>
                </a:solidFill>
              </a:rPr>
              <a:t>P</a:t>
            </a:r>
            <a:r>
              <a:rPr lang="en-US" sz="4000" dirty="0" smtClean="0">
                <a:solidFill>
                  <a:srgbClr val="FFFF00"/>
                </a:solidFill>
              </a:rPr>
              <a:t>ost the most recent news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057" y="5943600"/>
            <a:ext cx="4476343" cy="175260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Mesquita Emlinger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amesquit@larp.umass.edu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67000"/>
            <a:ext cx="701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u="sng" dirty="0" smtClean="0">
                <a:solidFill>
                  <a:schemeClr val="bg1"/>
                </a:solidFill>
              </a:rPr>
              <a:t>It shows YOU are updated and focused on the subject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u="sng" dirty="0" smtClean="0">
                <a:solidFill>
                  <a:schemeClr val="bg1"/>
                </a:solidFill>
              </a:rPr>
              <a:t>Link the issue addressed in the news with previous discussions, make challenging questions, provocative statements…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2505</TotalTime>
  <Words>543</Words>
  <Application>Microsoft Office PowerPoint</Application>
  <PresentationFormat>On-screen Show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  Simple steps to get student engagement when teaching climate change online</vt:lpstr>
      <vt:lpstr>  1. Personal introduction 2. Significance of the subject 3. Seven easy steps  </vt:lpstr>
      <vt:lpstr>  1. Personal Introduction</vt:lpstr>
      <vt:lpstr>  2. Significance of the subject</vt:lpstr>
      <vt:lpstr>  3. Seven Easy Steps  1. Promote Active Learning </vt:lpstr>
      <vt:lpstr>  3. Seven Easy Steps  2. Group work </vt:lpstr>
      <vt:lpstr>  3. Seven Easy Steps  3. Consistency in weekly structure </vt:lpstr>
      <vt:lpstr>  3. Seven Easy Steps  4. Plurality of resources </vt:lpstr>
      <vt:lpstr>  3. Seven Easy Steps  5. Post the most recent news </vt:lpstr>
      <vt:lpstr>  3. Seven Easy Steps  6. Distribution of deadlines </vt:lpstr>
      <vt:lpstr>  3. Six Easy Steps  7. Take them out of their “Comfort zone”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you!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  SPECIAL PRESENTATION</dc:title>
  <dc:creator>Ana Emlinger</dc:creator>
  <cp:lastModifiedBy>Ana Emlinger</cp:lastModifiedBy>
  <cp:revision>41</cp:revision>
  <dcterms:created xsi:type="dcterms:W3CDTF">2015-01-02T21:20:17Z</dcterms:created>
  <dcterms:modified xsi:type="dcterms:W3CDTF">2015-01-09T13:10:54Z</dcterms:modified>
</cp:coreProperties>
</file>